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Lato"/>
      <p:regular r:id="rId27"/>
      <p:bold r:id="rId28"/>
      <p:italic r:id="rId29"/>
      <p:boldItalic r:id="rId30"/>
    </p:embeddedFont>
    <p:embeddedFont>
      <p:font typeface="Montserra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dison Ramo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font" Target="fonts/Lato-boldItalic.fntdata"/><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05-22T07:13:25.013">
    <p:pos x="6000" y="0"/>
    <p:text>what picture are we putting here? both?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84ac6b5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4ac6b5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5a62bb298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a62bb298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84ac6b5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84ac6b5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84bfca6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84bfca6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a62bb298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a62bb298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-Calculated from Q/A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a62bb298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a62bb298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 increase and sudden drop in total nitrogen at SMG5 (Fig 22) towards the end of the sampling periods could best be attributed to the recession limb hydrologically seen as a slight dip around April 15th to the 20th from a hydrological perspective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5a62bb298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a62bb298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Just like nitrogen concentrations, the level of phosphorus at the upstream value at SMG4, located beneath the cluster of nurseries, is consistently higher than at the downstream sampling point SMG5, except on the last day of sampling, most likely due to stochasticity in hydrologic conditions (Fig 19). The sampling points at SMG2, SMG3, SMG4, and SMG5, all located near nurseries or agricultural land, all have higher concentrations than our controls SMG1, and SMG6, with the exception of SMG3 having a lower amount the first time sampling, most likely due to variations in hydrologic conditions (Fig 4).</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5a62bb298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a62bb298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 percent of the watershed in nurseries correlates with area-normalized nutrient loads.</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The loads calculated in Table 14 include the sub-watershed between SMG5 and SMG04. This watershed is the difference between the drainage areas of sample site 5 and sample site 4. Sample site 4 is located directly downstream of the cluster of nurseries (Fig 4). Sample site 5 is located downstream of the nurseries but is separated from the nurseries by a greater distance. The TP and NP concentrations at the site directly beneath the nurseries (SMG4) are consistently higher than that of the site further downstream of them (SMG5). Table 14 illustrates that the nutrient loading and percent nursery decrease from SMG4 to SMG5. The concentrations decrease when there are no additional nurseries in the watershed. This shows that nurseries are directly correlated to the amount of Nitrogen and Phosphorous in the water. The exact reason for the decrease, rather than maintaining the same amount, is not known for certain. We speculate that it could be from dilution do to other tributaries contributing less polluted water or from retention.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a62bb298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a62bb298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a62bb298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a62bb298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584f1546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84f1546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84bfca68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84bfca68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5a619d15e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a619d15e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5a619d15e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a619d15e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5a619d15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a619d15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5a619d18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a619d18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a619d18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a619d18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a619d182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a619d182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a619d182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a619d182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43825"/>
            <a:ext cx="8520600" cy="2490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3800"/>
              <a:t>Parcel-level land use and water quality impacts in the Santa Margarita River Watershed</a:t>
            </a:r>
            <a:endParaRPr sz="3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Trent Biggs, Gabe Delatorre, Kaelynn Graham, Madison Ramos, &amp; Dennis Quach</a:t>
            </a:r>
            <a:endParaRPr sz="2000"/>
          </a:p>
        </p:txBody>
      </p:sp>
      <p:pic>
        <p:nvPicPr>
          <p:cNvPr descr="https://its.sdsu.edu/wp-content/themes/SDSU-ITS-Child-Theme/images/SDSU-Logos/SDSU_logo_horz_Color_white_text.png" id="56" name="Google Shape;56;p13"/>
          <p:cNvPicPr preferRelativeResize="0"/>
          <p:nvPr/>
        </p:nvPicPr>
        <p:blipFill>
          <a:blip r:embed="rId3">
            <a:alphaModFix/>
          </a:blip>
          <a:stretch>
            <a:fillRect/>
          </a:stretch>
        </p:blipFill>
        <p:spPr>
          <a:xfrm>
            <a:off x="266800" y="4432126"/>
            <a:ext cx="2324424" cy="4671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Results - Sampling</a:t>
            </a:r>
            <a:endParaRPr b="1" sz="2400"/>
          </a:p>
        </p:txBody>
      </p:sp>
      <p:pic>
        <p:nvPicPr>
          <p:cNvPr id="121" name="Google Shape;121;p22"/>
          <p:cNvPicPr preferRelativeResize="0"/>
          <p:nvPr/>
        </p:nvPicPr>
        <p:blipFill>
          <a:blip r:embed="rId3">
            <a:alphaModFix/>
          </a:blip>
          <a:stretch>
            <a:fillRect/>
          </a:stretch>
        </p:blipFill>
        <p:spPr>
          <a:xfrm>
            <a:off x="937638" y="1081575"/>
            <a:ext cx="7268724" cy="320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nvSpPr>
        <p:spPr>
          <a:xfrm>
            <a:off x="0" y="110850"/>
            <a:ext cx="7038900" cy="7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Montserrat"/>
                <a:ea typeface="Montserrat"/>
                <a:cs typeface="Montserrat"/>
                <a:sym typeface="Montserrat"/>
              </a:rPr>
              <a:t>Methods</a:t>
            </a:r>
            <a:endParaRPr b="1" sz="2400">
              <a:solidFill>
                <a:srgbClr val="FFFFFF"/>
              </a:solidFill>
              <a:latin typeface="Montserrat"/>
              <a:ea typeface="Montserrat"/>
              <a:cs typeface="Montserrat"/>
              <a:sym typeface="Montserrat"/>
            </a:endParaRPr>
          </a:p>
        </p:txBody>
      </p:sp>
      <p:sp>
        <p:nvSpPr>
          <p:cNvPr id="127" name="Google Shape;127;p23"/>
          <p:cNvSpPr txBox="1"/>
          <p:nvPr/>
        </p:nvSpPr>
        <p:spPr>
          <a:xfrm>
            <a:off x="913200" y="594900"/>
            <a:ext cx="7038900" cy="39537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lang="en">
                <a:solidFill>
                  <a:srgbClr val="FFFFFF"/>
                </a:solidFill>
                <a:latin typeface="Lato"/>
                <a:ea typeface="Lato"/>
                <a:cs typeface="Lato"/>
                <a:sym typeface="Lato"/>
              </a:rPr>
              <a:t>Sample Data Collection</a:t>
            </a:r>
            <a:endParaRPr>
              <a:solidFill>
                <a:srgbClr val="FFFFFF"/>
              </a:solidFill>
              <a:latin typeface="Lato"/>
              <a:ea typeface="Lato"/>
              <a:cs typeface="Lato"/>
              <a:sym typeface="Lato"/>
            </a:endParaRPr>
          </a:p>
          <a:p>
            <a:pPr indent="-311150" lvl="0" marL="457200" marR="0" rtl="0" algn="l">
              <a:lnSpc>
                <a:spcPct val="115000"/>
              </a:lnSpc>
              <a:spcBef>
                <a:spcPts val="1600"/>
              </a:spcBef>
              <a:spcAft>
                <a:spcPts val="0"/>
              </a:spcAft>
              <a:buClr>
                <a:srgbClr val="FFFFFF"/>
              </a:buClr>
              <a:buSzPts val="1300"/>
              <a:buFont typeface="Lato"/>
              <a:buChar char="-"/>
            </a:pPr>
            <a:r>
              <a:t/>
            </a:r>
            <a:endParaRPr>
              <a:solidFill>
                <a:srgbClr val="FFFFFF"/>
              </a:solidFill>
              <a:latin typeface="Lato"/>
              <a:ea typeface="Lato"/>
              <a:cs typeface="Lato"/>
              <a:sym typeface="Lato"/>
            </a:endParaRPr>
          </a:p>
          <a:p>
            <a:pPr indent="0" lvl="0" marL="1371600" rtl="0" algn="l">
              <a:lnSpc>
                <a:spcPct val="115000"/>
              </a:lnSpc>
              <a:spcBef>
                <a:spcPts val="1600"/>
              </a:spcBef>
              <a:spcAft>
                <a:spcPts val="0"/>
              </a:spcAft>
              <a:buNone/>
            </a:pPr>
            <a:r>
              <a:t/>
            </a:r>
            <a:endParaRPr>
              <a:solidFill>
                <a:srgbClr val="FFFFFF"/>
              </a:solidFill>
              <a:latin typeface="Lato"/>
              <a:ea typeface="Lato"/>
              <a:cs typeface="Lato"/>
              <a:sym typeface="Lato"/>
            </a:endParaRPr>
          </a:p>
          <a:p>
            <a:pPr indent="0" lvl="0" marL="0" rtl="0" algn="l">
              <a:lnSpc>
                <a:spcPct val="115000"/>
              </a:lnSpc>
              <a:spcBef>
                <a:spcPts val="1600"/>
              </a:spcBef>
              <a:spcAft>
                <a:spcPts val="0"/>
              </a:spcAft>
              <a:buNone/>
            </a:pP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t/>
            </a:r>
            <a:endParaRPr>
              <a:solidFill>
                <a:srgbClr val="FFFFFF"/>
              </a:solidFill>
              <a:latin typeface="Lato"/>
              <a:ea typeface="Lato"/>
              <a:cs typeface="Lato"/>
              <a:sym typeface="Lato"/>
            </a:endParaRPr>
          </a:p>
        </p:txBody>
      </p:sp>
      <p:pic>
        <p:nvPicPr>
          <p:cNvPr id="128" name="Google Shape;128;p23"/>
          <p:cNvPicPr preferRelativeResize="0"/>
          <p:nvPr/>
        </p:nvPicPr>
        <p:blipFill>
          <a:blip r:embed="rId3">
            <a:alphaModFix/>
          </a:blip>
          <a:stretch>
            <a:fillRect/>
          </a:stretch>
        </p:blipFill>
        <p:spPr>
          <a:xfrm>
            <a:off x="995763" y="908475"/>
            <a:ext cx="7152476" cy="4065975"/>
          </a:xfrm>
          <a:prstGeom prst="rect">
            <a:avLst/>
          </a:prstGeom>
          <a:noFill/>
          <a:ln cap="flat" cmpd="sng" w="9525">
            <a:solidFill>
              <a:schemeClr val="lt2"/>
            </a:solidFill>
            <a:prstDash val="solid"/>
            <a:round/>
            <a:headEnd len="sm" w="sm" type="none"/>
            <a:tailEnd len="sm" w="sm" type="none"/>
          </a:ln>
        </p:spPr>
      </p:pic>
      <p:pic>
        <p:nvPicPr>
          <p:cNvPr id="129" name="Google Shape;129;p23"/>
          <p:cNvPicPr preferRelativeResize="0"/>
          <p:nvPr/>
        </p:nvPicPr>
        <p:blipFill>
          <a:blip r:embed="rId4">
            <a:alphaModFix/>
          </a:blip>
          <a:stretch>
            <a:fillRect/>
          </a:stretch>
        </p:blipFill>
        <p:spPr>
          <a:xfrm>
            <a:off x="435000" y="908475"/>
            <a:ext cx="1188675" cy="26721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Pressure Transducers</a:t>
            </a:r>
            <a:endParaRPr/>
          </a:p>
        </p:txBody>
      </p:sp>
      <p:sp>
        <p:nvSpPr>
          <p:cNvPr id="135" name="Google Shape;135;p24"/>
          <p:cNvSpPr txBox="1"/>
          <p:nvPr>
            <p:ph idx="1" type="body"/>
          </p:nvPr>
        </p:nvSpPr>
        <p:spPr>
          <a:xfrm>
            <a:off x="6933300" y="2306400"/>
            <a:ext cx="1899000" cy="231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Montserrat"/>
                <a:ea typeface="Montserrat"/>
                <a:cs typeface="Montserrat"/>
                <a:sym typeface="Montserrat"/>
              </a:rPr>
              <a:t>Graph of water level at SMG01 based on corrected data gathered from pressure transducers . The red arrows point to sampling times. </a:t>
            </a:r>
            <a:endParaRPr sz="1400">
              <a:solidFill>
                <a:schemeClr val="dk1"/>
              </a:solidFill>
              <a:latin typeface="Montserrat"/>
              <a:ea typeface="Montserrat"/>
              <a:cs typeface="Montserrat"/>
              <a:sym typeface="Montserrat"/>
            </a:endParaRPr>
          </a:p>
        </p:txBody>
      </p:sp>
      <p:pic>
        <p:nvPicPr>
          <p:cNvPr id="136" name="Google Shape;136;p24"/>
          <p:cNvPicPr preferRelativeResize="0"/>
          <p:nvPr/>
        </p:nvPicPr>
        <p:blipFill>
          <a:blip r:embed="rId3">
            <a:alphaModFix/>
          </a:blip>
          <a:stretch>
            <a:fillRect/>
          </a:stretch>
        </p:blipFill>
        <p:spPr>
          <a:xfrm>
            <a:off x="311700" y="1097150"/>
            <a:ext cx="6532351" cy="3527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Pressure Transducers</a:t>
            </a:r>
            <a:endParaRPr/>
          </a:p>
        </p:txBody>
      </p:sp>
      <p:pic>
        <p:nvPicPr>
          <p:cNvPr id="142" name="Google Shape;142;p25"/>
          <p:cNvPicPr preferRelativeResize="0"/>
          <p:nvPr/>
        </p:nvPicPr>
        <p:blipFill>
          <a:blip r:embed="rId3">
            <a:alphaModFix/>
          </a:blip>
          <a:stretch>
            <a:fillRect/>
          </a:stretch>
        </p:blipFill>
        <p:spPr>
          <a:xfrm>
            <a:off x="173900" y="1638125"/>
            <a:ext cx="6645901" cy="3074650"/>
          </a:xfrm>
          <a:prstGeom prst="rect">
            <a:avLst/>
          </a:prstGeom>
          <a:noFill/>
          <a:ln>
            <a:noFill/>
          </a:ln>
        </p:spPr>
      </p:pic>
      <p:sp>
        <p:nvSpPr>
          <p:cNvPr id="143" name="Google Shape;143;p25"/>
          <p:cNvSpPr txBox="1"/>
          <p:nvPr/>
        </p:nvSpPr>
        <p:spPr>
          <a:xfrm>
            <a:off x="6884100" y="2571750"/>
            <a:ext cx="1753800" cy="19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Graph of the water level at SMG02 based on corrected data gathered from pressure transducers with arrows pointing to sampling times. </a:t>
            </a:r>
            <a:endParaRPr>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 - Discharge</a:t>
            </a:r>
            <a:endParaRPr b="1"/>
          </a:p>
        </p:txBody>
      </p:sp>
      <p:sp>
        <p:nvSpPr>
          <p:cNvPr id="149" name="Google Shape;149;p26"/>
          <p:cNvSpPr txBox="1"/>
          <p:nvPr>
            <p:ph idx="1" type="body"/>
          </p:nvPr>
        </p:nvSpPr>
        <p:spPr>
          <a:xfrm>
            <a:off x="311700" y="4568875"/>
            <a:ext cx="3795300" cy="46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rPr>
              <a:t>Measured Stream discharge rates</a:t>
            </a:r>
            <a:endParaRPr sz="1400">
              <a:solidFill>
                <a:schemeClr val="dk1"/>
              </a:solidFill>
            </a:endParaRPr>
          </a:p>
        </p:txBody>
      </p:sp>
      <p:pic>
        <p:nvPicPr>
          <p:cNvPr id="150" name="Google Shape;150;p26"/>
          <p:cNvPicPr preferRelativeResize="0"/>
          <p:nvPr/>
        </p:nvPicPr>
        <p:blipFill>
          <a:blip r:embed="rId3">
            <a:alphaModFix/>
          </a:blip>
          <a:stretch>
            <a:fillRect/>
          </a:stretch>
        </p:blipFill>
        <p:spPr>
          <a:xfrm>
            <a:off x="5850963" y="1949488"/>
            <a:ext cx="2981325" cy="2619375"/>
          </a:xfrm>
          <a:prstGeom prst="rect">
            <a:avLst/>
          </a:prstGeom>
          <a:noFill/>
          <a:ln>
            <a:noFill/>
          </a:ln>
        </p:spPr>
      </p:pic>
      <p:pic>
        <p:nvPicPr>
          <p:cNvPr id="151" name="Google Shape;151;p26"/>
          <p:cNvPicPr preferRelativeResize="0"/>
          <p:nvPr/>
        </p:nvPicPr>
        <p:blipFill>
          <a:blip r:embed="rId4">
            <a:alphaModFix/>
          </a:blip>
          <a:stretch>
            <a:fillRect/>
          </a:stretch>
        </p:blipFill>
        <p:spPr>
          <a:xfrm>
            <a:off x="311700" y="1520875"/>
            <a:ext cx="5448300" cy="3048000"/>
          </a:xfrm>
          <a:prstGeom prst="rect">
            <a:avLst/>
          </a:prstGeom>
          <a:noFill/>
          <a:ln>
            <a:noFill/>
          </a:ln>
        </p:spPr>
      </p:pic>
      <p:sp>
        <p:nvSpPr>
          <p:cNvPr id="152" name="Google Shape;152;p26"/>
          <p:cNvSpPr txBox="1"/>
          <p:nvPr/>
        </p:nvSpPr>
        <p:spPr>
          <a:xfrm>
            <a:off x="5855900" y="1488475"/>
            <a:ext cx="29148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Calculated Discharge Rates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 Chemical Analysis</a:t>
            </a:r>
            <a:endParaRPr b="1"/>
          </a:p>
        </p:txBody>
      </p:sp>
      <p:sp>
        <p:nvSpPr>
          <p:cNvPr id="158" name="Google Shape;158;p27"/>
          <p:cNvSpPr txBox="1"/>
          <p:nvPr>
            <p:ph idx="1" type="body"/>
          </p:nvPr>
        </p:nvSpPr>
        <p:spPr>
          <a:xfrm>
            <a:off x="6603475" y="3403375"/>
            <a:ext cx="2228700" cy="116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Total nitrogen levels from upstream to downstream over the span of around one month.</a:t>
            </a:r>
            <a:endParaRPr sz="1200">
              <a:solidFill>
                <a:schemeClr val="dk1"/>
              </a:solidFill>
              <a:latin typeface="Montserrat"/>
              <a:ea typeface="Montserrat"/>
              <a:cs typeface="Montserrat"/>
              <a:sym typeface="Montserrat"/>
            </a:endParaRPr>
          </a:p>
        </p:txBody>
      </p:sp>
      <p:pic>
        <p:nvPicPr>
          <p:cNvPr id="159" name="Google Shape;159;p27"/>
          <p:cNvPicPr preferRelativeResize="0"/>
          <p:nvPr/>
        </p:nvPicPr>
        <p:blipFill>
          <a:blip r:embed="rId3">
            <a:alphaModFix/>
          </a:blip>
          <a:stretch>
            <a:fillRect/>
          </a:stretch>
        </p:blipFill>
        <p:spPr>
          <a:xfrm>
            <a:off x="311700" y="1152476"/>
            <a:ext cx="6291786"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Results - Chemical Analysis</a:t>
            </a:r>
            <a:endParaRPr b="1"/>
          </a:p>
        </p:txBody>
      </p:sp>
      <p:sp>
        <p:nvSpPr>
          <p:cNvPr id="165" name="Google Shape;165;p28"/>
          <p:cNvSpPr txBox="1"/>
          <p:nvPr>
            <p:ph idx="1" type="body"/>
          </p:nvPr>
        </p:nvSpPr>
        <p:spPr>
          <a:xfrm>
            <a:off x="6603600" y="3920100"/>
            <a:ext cx="2228700" cy="75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Total inorganic phosphorous at six sampling sites</a:t>
            </a:r>
            <a:endParaRPr sz="1200">
              <a:solidFill>
                <a:schemeClr val="dk1"/>
              </a:solidFill>
              <a:latin typeface="Montserrat"/>
              <a:ea typeface="Montserrat"/>
              <a:cs typeface="Montserrat"/>
              <a:sym typeface="Montserrat"/>
            </a:endParaRPr>
          </a:p>
        </p:txBody>
      </p:sp>
      <p:pic>
        <p:nvPicPr>
          <p:cNvPr id="166" name="Google Shape;166;p28"/>
          <p:cNvPicPr preferRelativeResize="0"/>
          <p:nvPr/>
        </p:nvPicPr>
        <p:blipFill>
          <a:blip r:embed="rId3">
            <a:alphaModFix/>
          </a:blip>
          <a:stretch>
            <a:fillRect/>
          </a:stretch>
        </p:blipFill>
        <p:spPr>
          <a:xfrm>
            <a:off x="181925" y="1121050"/>
            <a:ext cx="6353625" cy="3551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Spatial Analysis</a:t>
            </a:r>
            <a:endParaRPr b="1"/>
          </a:p>
        </p:txBody>
      </p:sp>
      <p:sp>
        <p:nvSpPr>
          <p:cNvPr id="172" name="Google Shape;172;p29"/>
          <p:cNvSpPr txBox="1"/>
          <p:nvPr>
            <p:ph idx="1" type="body"/>
          </p:nvPr>
        </p:nvSpPr>
        <p:spPr>
          <a:xfrm>
            <a:off x="5049325" y="4350400"/>
            <a:ext cx="400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dk1"/>
                </a:solidFill>
                <a:latin typeface="Montserrat"/>
                <a:ea typeface="Montserrat"/>
                <a:cs typeface="Montserrat"/>
                <a:sym typeface="Montserrat"/>
              </a:rPr>
              <a:t>TN load (kg/km2/day) versus the percent of the watershed in nurseries.</a:t>
            </a:r>
            <a:endParaRPr>
              <a:solidFill>
                <a:schemeClr val="dk1"/>
              </a:solidFill>
              <a:latin typeface="Montserrat"/>
              <a:ea typeface="Montserrat"/>
              <a:cs typeface="Montserrat"/>
              <a:sym typeface="Montserrat"/>
            </a:endParaRPr>
          </a:p>
        </p:txBody>
      </p:sp>
      <p:pic>
        <p:nvPicPr>
          <p:cNvPr id="173" name="Google Shape;173;p29"/>
          <p:cNvPicPr preferRelativeResize="0"/>
          <p:nvPr/>
        </p:nvPicPr>
        <p:blipFill>
          <a:blip r:embed="rId3">
            <a:alphaModFix/>
          </a:blip>
          <a:stretch>
            <a:fillRect/>
          </a:stretch>
        </p:blipFill>
        <p:spPr>
          <a:xfrm>
            <a:off x="5152225" y="1573125"/>
            <a:ext cx="3803398" cy="2682400"/>
          </a:xfrm>
          <a:prstGeom prst="rect">
            <a:avLst/>
          </a:prstGeom>
          <a:noFill/>
          <a:ln>
            <a:noFill/>
          </a:ln>
        </p:spPr>
      </p:pic>
      <p:pic>
        <p:nvPicPr>
          <p:cNvPr id="174" name="Google Shape;174;p29"/>
          <p:cNvPicPr preferRelativeResize="0"/>
          <p:nvPr/>
        </p:nvPicPr>
        <p:blipFill>
          <a:blip r:embed="rId4">
            <a:alphaModFix/>
          </a:blip>
          <a:stretch>
            <a:fillRect/>
          </a:stretch>
        </p:blipFill>
        <p:spPr>
          <a:xfrm>
            <a:off x="156250" y="1573125"/>
            <a:ext cx="4934250" cy="2302150"/>
          </a:xfrm>
          <a:prstGeom prst="rect">
            <a:avLst/>
          </a:prstGeom>
          <a:noFill/>
          <a:ln>
            <a:noFill/>
          </a:ln>
        </p:spPr>
      </p:pic>
      <p:sp>
        <p:nvSpPr>
          <p:cNvPr id="175" name="Google Shape;175;p29"/>
          <p:cNvSpPr txBox="1"/>
          <p:nvPr/>
        </p:nvSpPr>
        <p:spPr>
          <a:xfrm>
            <a:off x="158950" y="3975350"/>
            <a:ext cx="4890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Calculated loads for each sample site</a:t>
            </a:r>
            <a:endParaRPr sz="12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Hydrological &amp; Temporal Analysis</a:t>
            </a:r>
            <a:endParaRPr b="1"/>
          </a:p>
        </p:txBody>
      </p:sp>
      <p:pic>
        <p:nvPicPr>
          <p:cNvPr id="181" name="Google Shape;181;p30"/>
          <p:cNvPicPr preferRelativeResize="0"/>
          <p:nvPr/>
        </p:nvPicPr>
        <p:blipFill>
          <a:blip r:embed="rId3">
            <a:alphaModFix/>
          </a:blip>
          <a:stretch>
            <a:fillRect/>
          </a:stretch>
        </p:blipFill>
        <p:spPr>
          <a:xfrm>
            <a:off x="1576388" y="1017725"/>
            <a:ext cx="5991225" cy="3371850"/>
          </a:xfrm>
          <a:prstGeom prst="rect">
            <a:avLst/>
          </a:prstGeom>
          <a:noFill/>
          <a:ln>
            <a:noFill/>
          </a:ln>
        </p:spPr>
      </p:pic>
      <p:sp>
        <p:nvSpPr>
          <p:cNvPr id="182" name="Google Shape;182;p30"/>
          <p:cNvSpPr txBox="1"/>
          <p:nvPr/>
        </p:nvSpPr>
        <p:spPr>
          <a:xfrm>
            <a:off x="1531525" y="4458125"/>
            <a:ext cx="60360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Concentrations of phosphorus displayed over hydrograph at site SMG05</a:t>
            </a:r>
            <a:endParaRPr sz="1200">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Hydrological &amp; Temporal Analysis</a:t>
            </a:r>
            <a:endParaRPr b="1"/>
          </a:p>
        </p:txBody>
      </p:sp>
      <p:sp>
        <p:nvSpPr>
          <p:cNvPr id="188" name="Google Shape;188;p31"/>
          <p:cNvSpPr txBox="1"/>
          <p:nvPr>
            <p:ph idx="1" type="body"/>
          </p:nvPr>
        </p:nvSpPr>
        <p:spPr>
          <a:xfrm>
            <a:off x="1044475" y="4589600"/>
            <a:ext cx="6685800" cy="39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Montserrat"/>
                <a:ea typeface="Montserrat"/>
                <a:cs typeface="Montserrat"/>
                <a:sym typeface="Montserrat"/>
              </a:rPr>
              <a:t>Concentrations of total dissolved nitrogen displayed over hydrograph at site SMG05</a:t>
            </a:r>
            <a:endParaRPr sz="1200">
              <a:solidFill>
                <a:schemeClr val="dk1"/>
              </a:solidFill>
              <a:latin typeface="Montserrat"/>
              <a:ea typeface="Montserrat"/>
              <a:cs typeface="Montserrat"/>
              <a:sym typeface="Montserrat"/>
            </a:endParaRPr>
          </a:p>
        </p:txBody>
      </p:sp>
      <p:pic>
        <p:nvPicPr>
          <p:cNvPr id="189" name="Google Shape;189;p31"/>
          <p:cNvPicPr preferRelativeResize="0"/>
          <p:nvPr/>
        </p:nvPicPr>
        <p:blipFill>
          <a:blip r:embed="rId3">
            <a:alphaModFix/>
          </a:blip>
          <a:stretch>
            <a:fillRect/>
          </a:stretch>
        </p:blipFill>
        <p:spPr>
          <a:xfrm>
            <a:off x="1371075" y="1017713"/>
            <a:ext cx="5991225" cy="357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endParaRPr b="1"/>
          </a:p>
        </p:txBody>
      </p:sp>
      <p:sp>
        <p:nvSpPr>
          <p:cNvPr id="62" name="Google Shape;62;p14"/>
          <p:cNvSpPr txBox="1"/>
          <p:nvPr>
            <p:ph idx="1" type="body"/>
          </p:nvPr>
        </p:nvSpPr>
        <p:spPr>
          <a:xfrm>
            <a:off x="737875" y="1145125"/>
            <a:ext cx="4260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2800">
                <a:solidFill>
                  <a:schemeClr val="dk1"/>
                </a:solidFill>
              </a:rPr>
              <a:t>“Provide enough materials to assist enforcement of water quality regulations”</a:t>
            </a:r>
            <a:endParaRPr i="1" sz="2800">
              <a:solidFill>
                <a:schemeClr val="dk1"/>
              </a:solidFill>
            </a:endParaRPr>
          </a:p>
          <a:p>
            <a:pPr indent="0" lvl="0" marL="0" rtl="0" algn="l">
              <a:spcBef>
                <a:spcPts val="0"/>
              </a:spcBef>
              <a:spcAft>
                <a:spcPts val="1600"/>
              </a:spcAft>
              <a:buNone/>
            </a:pPr>
            <a:r>
              <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endParaRPr b="1"/>
          </a:p>
        </p:txBody>
      </p:sp>
      <p:sp>
        <p:nvSpPr>
          <p:cNvPr id="195" name="Google Shape;195;p32"/>
          <p:cNvSpPr txBox="1"/>
          <p:nvPr>
            <p:ph idx="1" type="body"/>
          </p:nvPr>
        </p:nvSpPr>
        <p:spPr>
          <a:xfrm>
            <a:off x="174425" y="1218875"/>
            <a:ext cx="35739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TN and TP to be higher than the water quality objectives from 2006 for total nitrogen (1.0mg/L) and phosphorus (0.1mg/L)</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TN concentrations downstream of the nurseries/greenhouses were 10x the concentrations upstream (Table#)</a:t>
            </a:r>
            <a:endParaRPr sz="1200">
              <a:solidFill>
                <a:schemeClr val="dk1"/>
              </a:solidFill>
              <a:latin typeface="Montserrat"/>
              <a:ea typeface="Montserrat"/>
              <a:cs typeface="Montserrat"/>
              <a:sym typeface="Montserrat"/>
            </a:endParaRPr>
          </a:p>
          <a:p>
            <a:pPr indent="0" lvl="0" marL="457200" rtl="0" algn="l">
              <a:spcBef>
                <a:spcPts val="160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Nurseries are directly correlated to the amount of Nitrogen and Phosphorous in the water</a:t>
            </a:r>
            <a:endParaRPr sz="1200">
              <a:solidFill>
                <a:schemeClr val="dk1"/>
              </a:solidFill>
              <a:latin typeface="Montserrat"/>
              <a:ea typeface="Montserrat"/>
              <a:cs typeface="Montserrat"/>
              <a:sym typeface="Montserrat"/>
            </a:endParaRPr>
          </a:p>
          <a:p>
            <a:pPr indent="0" lvl="0" marL="457200" rtl="0" algn="l">
              <a:spcBef>
                <a:spcPts val="1600"/>
              </a:spcBef>
              <a:spcAft>
                <a:spcPts val="1600"/>
              </a:spcAft>
              <a:buNone/>
            </a:pPr>
            <a:r>
              <a:t/>
            </a:r>
            <a:endParaRPr sz="1100">
              <a:solidFill>
                <a:schemeClr val="dk1"/>
              </a:solidFill>
              <a:latin typeface="Montserrat"/>
              <a:ea typeface="Montserrat"/>
              <a:cs typeface="Montserrat"/>
              <a:sym typeface="Montserrat"/>
            </a:endParaRPr>
          </a:p>
        </p:txBody>
      </p:sp>
      <p:pic>
        <p:nvPicPr>
          <p:cNvPr id="196" name="Google Shape;196;p32"/>
          <p:cNvPicPr preferRelativeResize="0"/>
          <p:nvPr/>
        </p:nvPicPr>
        <p:blipFill>
          <a:blip r:embed="rId4">
            <a:alphaModFix/>
          </a:blip>
          <a:stretch>
            <a:fillRect/>
          </a:stretch>
        </p:blipFill>
        <p:spPr>
          <a:xfrm>
            <a:off x="3822122" y="1426825"/>
            <a:ext cx="5059375" cy="2876125"/>
          </a:xfrm>
          <a:prstGeom prst="rect">
            <a:avLst/>
          </a:prstGeom>
          <a:noFill/>
          <a:ln cap="flat" cmpd="sng" w="9525">
            <a:solidFill>
              <a:schemeClr val="lt2"/>
            </a:solidFill>
            <a:prstDash val="solid"/>
            <a:round/>
            <a:headEnd len="sm" w="sm" type="none"/>
            <a:tailEnd len="sm" w="sm" type="none"/>
          </a:ln>
        </p:spPr>
      </p:pic>
      <p:pic>
        <p:nvPicPr>
          <p:cNvPr id="197" name="Google Shape;197;p32"/>
          <p:cNvPicPr preferRelativeResize="0"/>
          <p:nvPr/>
        </p:nvPicPr>
        <p:blipFill>
          <a:blip r:embed="rId5">
            <a:alphaModFix/>
          </a:blip>
          <a:stretch>
            <a:fillRect/>
          </a:stretch>
        </p:blipFill>
        <p:spPr>
          <a:xfrm>
            <a:off x="3822125" y="221188"/>
            <a:ext cx="4328824" cy="2350562"/>
          </a:xfrm>
          <a:prstGeom prst="rect">
            <a:avLst/>
          </a:prstGeom>
          <a:noFill/>
          <a:ln>
            <a:noFill/>
          </a:ln>
        </p:spPr>
      </p:pic>
      <p:pic>
        <p:nvPicPr>
          <p:cNvPr id="198" name="Google Shape;198;p32"/>
          <p:cNvPicPr preferRelativeResize="0"/>
          <p:nvPr/>
        </p:nvPicPr>
        <p:blipFill>
          <a:blip r:embed="rId6">
            <a:alphaModFix/>
          </a:blip>
          <a:stretch>
            <a:fillRect/>
          </a:stretch>
        </p:blipFill>
        <p:spPr>
          <a:xfrm>
            <a:off x="3794025" y="2571748"/>
            <a:ext cx="4328824" cy="241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724639" y="122100"/>
            <a:ext cx="3277811" cy="4899300"/>
          </a:xfrm>
          <a:prstGeom prst="rect">
            <a:avLst/>
          </a:prstGeom>
          <a:noFill/>
          <a:ln>
            <a:noFill/>
          </a:ln>
        </p:spPr>
      </p:pic>
      <p:pic>
        <p:nvPicPr>
          <p:cNvPr id="68" name="Google Shape;68;p15"/>
          <p:cNvPicPr preferRelativeResize="0"/>
          <p:nvPr/>
        </p:nvPicPr>
        <p:blipFill>
          <a:blip r:embed="rId4">
            <a:alphaModFix/>
          </a:blip>
          <a:stretch>
            <a:fillRect/>
          </a:stretch>
        </p:blipFill>
        <p:spPr>
          <a:xfrm>
            <a:off x="4120700" y="122088"/>
            <a:ext cx="4215700" cy="489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3">
            <a:alphaModFix/>
          </a:blip>
          <a:srcRect b="5759" l="6026" r="4831" t="3107"/>
          <a:stretch/>
        </p:blipFill>
        <p:spPr>
          <a:xfrm>
            <a:off x="399300" y="342100"/>
            <a:ext cx="3897842" cy="4758800"/>
          </a:xfrm>
          <a:prstGeom prst="rect">
            <a:avLst/>
          </a:prstGeom>
          <a:noFill/>
          <a:ln>
            <a:noFill/>
          </a:ln>
        </p:spPr>
      </p:pic>
      <p:pic>
        <p:nvPicPr>
          <p:cNvPr id="74" name="Google Shape;74;p16"/>
          <p:cNvPicPr preferRelativeResize="0"/>
          <p:nvPr/>
        </p:nvPicPr>
        <p:blipFill rotWithShape="1">
          <a:blip r:embed="rId4">
            <a:alphaModFix/>
          </a:blip>
          <a:srcRect b="15112" l="13060" r="11313" t="11129"/>
          <a:stretch/>
        </p:blipFill>
        <p:spPr>
          <a:xfrm>
            <a:off x="4748375" y="342100"/>
            <a:ext cx="4101475" cy="4758801"/>
          </a:xfrm>
          <a:prstGeom prst="rect">
            <a:avLst/>
          </a:prstGeom>
          <a:noFill/>
          <a:ln>
            <a:noFill/>
          </a:ln>
        </p:spPr>
      </p:pic>
      <p:sp>
        <p:nvSpPr>
          <p:cNvPr id="75" name="Google Shape;75;p16"/>
          <p:cNvSpPr txBox="1"/>
          <p:nvPr/>
        </p:nvSpPr>
        <p:spPr>
          <a:xfrm>
            <a:off x="399300" y="31950"/>
            <a:ext cx="36636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Original Proposed Sampling Sites</a:t>
            </a:r>
            <a:endParaRPr>
              <a:solidFill>
                <a:srgbClr val="FFFFFF"/>
              </a:solidFill>
              <a:latin typeface="Lato"/>
              <a:ea typeface="Lato"/>
              <a:cs typeface="Lato"/>
              <a:sym typeface="Lato"/>
            </a:endParaRPr>
          </a:p>
        </p:txBody>
      </p:sp>
      <p:sp>
        <p:nvSpPr>
          <p:cNvPr id="76" name="Google Shape;76;p16"/>
          <p:cNvSpPr txBox="1"/>
          <p:nvPr/>
        </p:nvSpPr>
        <p:spPr>
          <a:xfrm>
            <a:off x="4748375" y="53700"/>
            <a:ext cx="35022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Finalized Sampling Sites</a:t>
            </a:r>
            <a:endParaRPr>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0" y="110850"/>
            <a:ext cx="7038900" cy="7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Methods</a:t>
            </a:r>
            <a:endParaRPr b="1" sz="2400">
              <a:solidFill>
                <a:srgbClr val="FFFFFF"/>
              </a:solidFill>
            </a:endParaRPr>
          </a:p>
        </p:txBody>
      </p:sp>
      <p:sp>
        <p:nvSpPr>
          <p:cNvPr id="82" name="Google Shape;82;p17"/>
          <p:cNvSpPr txBox="1"/>
          <p:nvPr/>
        </p:nvSpPr>
        <p:spPr>
          <a:xfrm>
            <a:off x="913200" y="594900"/>
            <a:ext cx="7038900" cy="39537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lang="en">
                <a:solidFill>
                  <a:srgbClr val="FFFFFF"/>
                </a:solidFill>
                <a:latin typeface="Lato"/>
                <a:ea typeface="Lato"/>
                <a:cs typeface="Lato"/>
                <a:sym typeface="Lato"/>
              </a:rPr>
              <a:t>Sample Data Collection</a:t>
            </a:r>
            <a:endParaRPr>
              <a:solidFill>
                <a:srgbClr val="FFFFFF"/>
              </a:solidFill>
              <a:latin typeface="Lato"/>
              <a:ea typeface="Lato"/>
              <a:cs typeface="Lato"/>
              <a:sym typeface="Lato"/>
            </a:endParaRPr>
          </a:p>
          <a:p>
            <a:pPr indent="-311150" lvl="0" marL="457200" marR="0" rtl="0" algn="l">
              <a:lnSpc>
                <a:spcPct val="115000"/>
              </a:lnSpc>
              <a:spcBef>
                <a:spcPts val="1600"/>
              </a:spcBef>
              <a:spcAft>
                <a:spcPts val="0"/>
              </a:spcAft>
              <a:buClr>
                <a:srgbClr val="FFFFFF"/>
              </a:buClr>
              <a:buSzPts val="1300"/>
              <a:buFont typeface="Lato"/>
              <a:buChar char="-"/>
            </a:pPr>
            <a:r>
              <a:t/>
            </a:r>
            <a:endParaRPr>
              <a:solidFill>
                <a:srgbClr val="FFFFFF"/>
              </a:solidFill>
              <a:latin typeface="Lato"/>
              <a:ea typeface="Lato"/>
              <a:cs typeface="Lato"/>
              <a:sym typeface="Lato"/>
            </a:endParaRPr>
          </a:p>
          <a:p>
            <a:pPr indent="0" lvl="0" marL="1371600" rtl="0" algn="l">
              <a:lnSpc>
                <a:spcPct val="115000"/>
              </a:lnSpc>
              <a:spcBef>
                <a:spcPts val="1600"/>
              </a:spcBef>
              <a:spcAft>
                <a:spcPts val="0"/>
              </a:spcAft>
              <a:buNone/>
            </a:pPr>
            <a:r>
              <a:t/>
            </a:r>
            <a:endParaRPr>
              <a:solidFill>
                <a:srgbClr val="FFFFFF"/>
              </a:solidFill>
              <a:latin typeface="Lato"/>
              <a:ea typeface="Lato"/>
              <a:cs typeface="Lato"/>
              <a:sym typeface="Lato"/>
            </a:endParaRPr>
          </a:p>
          <a:p>
            <a:pPr indent="0" lvl="0" marL="0" rtl="0" algn="l">
              <a:lnSpc>
                <a:spcPct val="115000"/>
              </a:lnSpc>
              <a:spcBef>
                <a:spcPts val="1600"/>
              </a:spcBef>
              <a:spcAft>
                <a:spcPts val="0"/>
              </a:spcAft>
              <a:buNone/>
            </a:pP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t/>
            </a:r>
            <a:endParaRPr>
              <a:solidFill>
                <a:srgbClr val="FFFFFF"/>
              </a:solidFill>
              <a:latin typeface="Lato"/>
              <a:ea typeface="Lato"/>
              <a:cs typeface="Lato"/>
              <a:sym typeface="Lato"/>
            </a:endParaRPr>
          </a:p>
        </p:txBody>
      </p:sp>
      <p:pic>
        <p:nvPicPr>
          <p:cNvPr id="83" name="Google Shape;83;p17"/>
          <p:cNvPicPr preferRelativeResize="0"/>
          <p:nvPr/>
        </p:nvPicPr>
        <p:blipFill>
          <a:blip r:embed="rId3">
            <a:alphaModFix/>
          </a:blip>
          <a:stretch>
            <a:fillRect/>
          </a:stretch>
        </p:blipFill>
        <p:spPr>
          <a:xfrm>
            <a:off x="995763" y="908475"/>
            <a:ext cx="7152476" cy="4065975"/>
          </a:xfrm>
          <a:prstGeom prst="rect">
            <a:avLst/>
          </a:prstGeom>
          <a:noFill/>
          <a:ln cap="flat" cmpd="sng" w="9525">
            <a:solidFill>
              <a:schemeClr val="lt2"/>
            </a:solidFill>
            <a:prstDash val="solid"/>
            <a:round/>
            <a:headEnd len="sm" w="sm" type="none"/>
            <a:tailEnd len="sm" w="sm" type="none"/>
          </a:ln>
        </p:spPr>
      </p:pic>
      <p:pic>
        <p:nvPicPr>
          <p:cNvPr id="84" name="Google Shape;84;p17"/>
          <p:cNvPicPr preferRelativeResize="0"/>
          <p:nvPr/>
        </p:nvPicPr>
        <p:blipFill>
          <a:blip r:embed="rId4">
            <a:alphaModFix/>
          </a:blip>
          <a:stretch>
            <a:fillRect/>
          </a:stretch>
        </p:blipFill>
        <p:spPr>
          <a:xfrm>
            <a:off x="435000" y="908475"/>
            <a:ext cx="1188675" cy="26721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235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Methods</a:t>
            </a:r>
            <a:endParaRPr/>
          </a:p>
        </p:txBody>
      </p:sp>
      <p:sp>
        <p:nvSpPr>
          <p:cNvPr id="90" name="Google Shape;90;p18"/>
          <p:cNvSpPr txBox="1"/>
          <p:nvPr>
            <p:ph idx="1" type="body"/>
          </p:nvPr>
        </p:nvSpPr>
        <p:spPr>
          <a:xfrm>
            <a:off x="5386188" y="671538"/>
            <a:ext cx="344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Montserrat"/>
              <a:ea typeface="Montserrat"/>
              <a:cs typeface="Montserrat"/>
              <a:sym typeface="Montserrat"/>
            </a:endParaRPr>
          </a:p>
          <a:p>
            <a:pPr indent="-304800" lvl="0" marL="457200" rtl="0" algn="l">
              <a:spcBef>
                <a:spcPts val="16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Discharge Measurements</a:t>
            </a:r>
            <a:br>
              <a:rPr lang="en" sz="1200">
                <a:solidFill>
                  <a:schemeClr val="dk1"/>
                </a:solidFill>
                <a:latin typeface="Montserrat"/>
                <a:ea typeface="Montserrat"/>
                <a:cs typeface="Montserrat"/>
                <a:sym typeface="Montserrat"/>
              </a:rPr>
            </a:br>
            <a:r>
              <a:rPr lang="en" sz="1200">
                <a:solidFill>
                  <a:schemeClr val="dk1"/>
                </a:solidFill>
                <a:latin typeface="Montserrat"/>
                <a:ea typeface="Montserrat"/>
                <a:cs typeface="Montserrat"/>
                <a:sym typeface="Montserrat"/>
              </a:rPr>
              <a:t>Avg depth x length (10ft) x width</a:t>
            </a:r>
            <a:br>
              <a:rPr lang="en" sz="1200">
                <a:solidFill>
                  <a:schemeClr val="dk1"/>
                </a:solidFill>
                <a:latin typeface="Montserrat"/>
                <a:ea typeface="Montserrat"/>
                <a:cs typeface="Montserrat"/>
                <a:sym typeface="Montserrat"/>
              </a:rPr>
            </a:b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Pressure Transducer installation to gauge water and air pressure</a:t>
            </a:r>
            <a:endParaRPr sz="1200">
              <a:solidFill>
                <a:schemeClr val="dk1"/>
              </a:solidFill>
              <a:latin typeface="Montserrat"/>
              <a:ea typeface="Montserrat"/>
              <a:cs typeface="Montserrat"/>
              <a:sym typeface="Montserrat"/>
            </a:endParaRPr>
          </a:p>
        </p:txBody>
      </p:sp>
      <p:grpSp>
        <p:nvGrpSpPr>
          <p:cNvPr id="91" name="Google Shape;91;p18"/>
          <p:cNvGrpSpPr/>
          <p:nvPr/>
        </p:nvGrpSpPr>
        <p:grpSpPr>
          <a:xfrm>
            <a:off x="289910" y="909804"/>
            <a:ext cx="5173683" cy="3452647"/>
            <a:chOff x="287450" y="647775"/>
            <a:chExt cx="4121800" cy="2750675"/>
          </a:xfrm>
        </p:grpSpPr>
        <p:pic>
          <p:nvPicPr>
            <p:cNvPr id="92" name="Google Shape;92;p18"/>
            <p:cNvPicPr preferRelativeResize="0"/>
            <p:nvPr/>
          </p:nvPicPr>
          <p:blipFill>
            <a:blip r:embed="rId3">
              <a:alphaModFix/>
            </a:blip>
            <a:stretch>
              <a:fillRect/>
            </a:stretch>
          </p:blipFill>
          <p:spPr>
            <a:xfrm>
              <a:off x="321400" y="647775"/>
              <a:ext cx="4087850" cy="2570400"/>
            </a:xfrm>
            <a:prstGeom prst="rect">
              <a:avLst/>
            </a:prstGeom>
            <a:noFill/>
            <a:ln>
              <a:noFill/>
            </a:ln>
          </p:spPr>
        </p:pic>
        <p:sp>
          <p:nvSpPr>
            <p:cNvPr id="93" name="Google Shape;93;p18"/>
            <p:cNvSpPr txBox="1"/>
            <p:nvPr/>
          </p:nvSpPr>
          <p:spPr>
            <a:xfrm>
              <a:off x="287450" y="3126650"/>
              <a:ext cx="23328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Montserrat"/>
                  <a:ea typeface="Montserrat"/>
                  <a:cs typeface="Montserrat"/>
                  <a:sym typeface="Montserrat"/>
                </a:rPr>
                <a:t>Source: https://polarpedia.eu/en/floating-method/</a:t>
              </a:r>
              <a:r>
                <a:rPr b="1" lang="en" sz="800">
                  <a:solidFill>
                    <a:srgbClr val="FFFFFF"/>
                  </a:solidFill>
                  <a:latin typeface="Montserrat"/>
                  <a:ea typeface="Montserrat"/>
                  <a:cs typeface="Montserrat"/>
                  <a:sym typeface="Montserrat"/>
                </a:rPr>
                <a:t> </a:t>
              </a:r>
              <a:endParaRPr b="1" sz="800">
                <a:solidFill>
                  <a:srgbClr val="FFFFFF"/>
                </a:solidFill>
                <a:latin typeface="Montserrat"/>
                <a:ea typeface="Montserrat"/>
                <a:cs typeface="Montserrat"/>
                <a:sym typeface="Montserra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Methods</a:t>
            </a:r>
            <a:endParaRPr/>
          </a:p>
        </p:txBody>
      </p:sp>
      <p:sp>
        <p:nvSpPr>
          <p:cNvPr id="99" name="Google Shape;99;p19"/>
          <p:cNvSpPr txBox="1"/>
          <p:nvPr>
            <p:ph idx="1" type="body"/>
          </p:nvPr>
        </p:nvSpPr>
        <p:spPr>
          <a:xfrm>
            <a:off x="4534075" y="975100"/>
            <a:ext cx="4460700" cy="3688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a:buChar char="●"/>
            </a:pPr>
            <a:r>
              <a:rPr b="1" lang="en" sz="1200">
                <a:solidFill>
                  <a:schemeClr val="dk1"/>
                </a:solidFill>
                <a:latin typeface="Montserrat"/>
                <a:ea typeface="Montserrat"/>
                <a:cs typeface="Montserrat"/>
                <a:sym typeface="Montserrat"/>
              </a:rPr>
              <a:t>TN &amp; TOC Analysis</a:t>
            </a:r>
            <a:endParaRPr b="1"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 chemical analysis for total nitrogen (TN) and total organic carbon (TOC) was performed using a series of varying standards for the chemicals relatively ranging from 0.5 to 5 for TN and 0.5 to 20 for TC.</a:t>
            </a:r>
            <a:endParaRPr sz="1200">
              <a:solidFill>
                <a:schemeClr val="dk1"/>
              </a:solidFill>
              <a:latin typeface="Montserrat"/>
              <a:ea typeface="Montserrat"/>
              <a:cs typeface="Montserrat"/>
              <a:sym typeface="Montserrat"/>
            </a:endParaRPr>
          </a:p>
          <a:p>
            <a:pPr indent="0" lvl="0" marL="914400" rtl="0" algn="l">
              <a:spcBef>
                <a:spcPts val="160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1600"/>
              </a:spcBef>
              <a:spcAft>
                <a:spcPts val="0"/>
              </a:spcAft>
              <a:buClr>
                <a:schemeClr val="dk1"/>
              </a:buClr>
              <a:buSzPts val="1200"/>
              <a:buFont typeface="Montserrat"/>
              <a:buChar char="●"/>
            </a:pPr>
            <a:r>
              <a:rPr b="1" lang="en" sz="1200">
                <a:solidFill>
                  <a:schemeClr val="dk1"/>
                </a:solidFill>
                <a:latin typeface="Montserrat"/>
                <a:ea typeface="Montserrat"/>
                <a:cs typeface="Montserrat"/>
                <a:sym typeface="Montserrat"/>
              </a:rPr>
              <a:t>Phosphorus Analysis</a:t>
            </a:r>
            <a:endParaRPr b="1"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Phosphate was analyzed using series of varying standards for the chemicals ranging from 0.02ppm to 0.5ppm of phosphate. </a:t>
            </a:r>
            <a:endParaRPr b="1" sz="1200">
              <a:solidFill>
                <a:schemeClr val="dk1"/>
              </a:solidFill>
              <a:latin typeface="Montserrat"/>
              <a:ea typeface="Montserrat"/>
              <a:cs typeface="Montserrat"/>
              <a:sym typeface="Montserrat"/>
            </a:endParaRPr>
          </a:p>
          <a:p>
            <a:pPr indent="0" lvl="0" marL="914400" rtl="0" algn="l">
              <a:spcBef>
                <a:spcPts val="1600"/>
              </a:spcBef>
              <a:spcAft>
                <a:spcPts val="1600"/>
              </a:spcAft>
              <a:buNone/>
            </a:pPr>
            <a:r>
              <a:t/>
            </a:r>
            <a:endParaRPr sz="1200">
              <a:solidFill>
                <a:schemeClr val="dk1"/>
              </a:solidFill>
              <a:latin typeface="Montserrat"/>
              <a:ea typeface="Montserrat"/>
              <a:cs typeface="Montserrat"/>
              <a:sym typeface="Montserrat"/>
            </a:endParaRPr>
          </a:p>
        </p:txBody>
      </p:sp>
      <p:pic>
        <p:nvPicPr>
          <p:cNvPr id="100" name="Google Shape;100;p19"/>
          <p:cNvPicPr preferRelativeResize="0"/>
          <p:nvPr/>
        </p:nvPicPr>
        <p:blipFill>
          <a:blip r:embed="rId3">
            <a:alphaModFix/>
          </a:blip>
          <a:stretch>
            <a:fillRect/>
          </a:stretch>
        </p:blipFill>
        <p:spPr>
          <a:xfrm>
            <a:off x="258750" y="1263775"/>
            <a:ext cx="4313250" cy="2615950"/>
          </a:xfrm>
          <a:prstGeom prst="rect">
            <a:avLst/>
          </a:prstGeom>
          <a:noFill/>
          <a:ln>
            <a:noFill/>
          </a:ln>
        </p:spPr>
      </p:pic>
      <p:sp>
        <p:nvSpPr>
          <p:cNvPr id="101" name="Google Shape;101;p19"/>
          <p:cNvSpPr txBox="1"/>
          <p:nvPr/>
        </p:nvSpPr>
        <p:spPr>
          <a:xfrm>
            <a:off x="258750" y="3968475"/>
            <a:ext cx="3000000" cy="8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Trendline of standards expected values vs. actual values used to correct TN and TOC results</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412450" y="499125"/>
            <a:ext cx="3368978" cy="4491971"/>
          </a:xfrm>
          <a:prstGeom prst="rect">
            <a:avLst/>
          </a:prstGeom>
          <a:noFill/>
          <a:ln>
            <a:noFill/>
          </a:ln>
        </p:spPr>
      </p:pic>
      <p:pic>
        <p:nvPicPr>
          <p:cNvPr id="107" name="Google Shape;107;p20"/>
          <p:cNvPicPr preferRelativeResize="0"/>
          <p:nvPr/>
        </p:nvPicPr>
        <p:blipFill>
          <a:blip r:embed="rId4">
            <a:alphaModFix/>
          </a:blip>
          <a:stretch>
            <a:fillRect/>
          </a:stretch>
        </p:blipFill>
        <p:spPr>
          <a:xfrm>
            <a:off x="3914428" y="875400"/>
            <a:ext cx="5057771" cy="3793328"/>
          </a:xfrm>
          <a:prstGeom prst="rect">
            <a:avLst/>
          </a:prstGeom>
          <a:noFill/>
          <a:ln>
            <a:noFill/>
          </a:ln>
        </p:spPr>
      </p:pic>
      <p:sp>
        <p:nvSpPr>
          <p:cNvPr id="108" name="Google Shape;108;p20"/>
          <p:cNvSpPr txBox="1"/>
          <p:nvPr/>
        </p:nvSpPr>
        <p:spPr>
          <a:xfrm>
            <a:off x="504650" y="140400"/>
            <a:ext cx="3023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Pressure Transducers 1A &amp; 2A</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4615675" y="652200"/>
            <a:ext cx="4434928" cy="4006074"/>
          </a:xfrm>
          <a:prstGeom prst="rect">
            <a:avLst/>
          </a:prstGeom>
          <a:noFill/>
          <a:ln>
            <a:noFill/>
          </a:ln>
        </p:spPr>
      </p:pic>
      <p:sp>
        <p:nvSpPr>
          <p:cNvPr id="114" name="Google Shape;114;p21"/>
          <p:cNvSpPr txBox="1"/>
          <p:nvPr/>
        </p:nvSpPr>
        <p:spPr>
          <a:xfrm>
            <a:off x="504650" y="140400"/>
            <a:ext cx="3023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Pressure Transducers 1B &amp; 2B</a:t>
            </a:r>
            <a:endParaRPr>
              <a:solidFill>
                <a:srgbClr val="FFFFFF"/>
              </a:solidFill>
            </a:endParaRPr>
          </a:p>
        </p:txBody>
      </p:sp>
      <p:pic>
        <p:nvPicPr>
          <p:cNvPr id="115" name="Google Shape;115;p21"/>
          <p:cNvPicPr preferRelativeResize="0"/>
          <p:nvPr/>
        </p:nvPicPr>
        <p:blipFill>
          <a:blip r:embed="rId4">
            <a:alphaModFix/>
          </a:blip>
          <a:stretch>
            <a:fillRect/>
          </a:stretch>
        </p:blipFill>
        <p:spPr>
          <a:xfrm>
            <a:off x="116325" y="855550"/>
            <a:ext cx="4455672" cy="33417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